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rimo" panose="020B0604020202020204" charset="0"/>
      <p:regular r:id="rId25"/>
    </p:embeddedFont>
    <p:embeddedFont>
      <p:font typeface="Arimo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nva Sans Bold" panose="020B0604020202020204" charset="0"/>
      <p:regular r:id="rId31"/>
    </p:embeddedFont>
    <p:embeddedFont>
      <p:font typeface="Sailors Condensed" panose="020B0604020202020204" charset="0"/>
      <p:regular r:id="rId32"/>
    </p:embeddedFont>
    <p:embeddedFont>
      <p:font typeface="TAN Songbir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hyperlink" Target="https://www.kwcages.com/cag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lthingsbunnies.com/rabbit-cages-carts-carriers-playpens-s/1827.htm?searching=Y&amp;sort=13&amp;cat=1827&amp;show=30&amp;page=2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lthingsbunnies.com/Wood-Rabbit-Nest-Boxes-p/nb116.htm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-VfRPMruSW1fUOIukOTHxdsgjmurJYRr/view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cfisd.net/cfisd-lsa/livestock-show-info/2024-livestock-show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824962" y="-622685"/>
            <a:ext cx="3317752" cy="11476500"/>
          </a:xfrm>
          <a:custGeom>
            <a:avLst/>
            <a:gdLst/>
            <a:ahLst/>
            <a:cxnLst/>
            <a:rect l="l" t="t" r="r" b="b"/>
            <a:pathLst>
              <a:path w="3317752" h="11476500">
                <a:moveTo>
                  <a:pt x="0" y="0"/>
                </a:moveTo>
                <a:lnTo>
                  <a:pt x="3317752" y="0"/>
                </a:lnTo>
                <a:lnTo>
                  <a:pt x="3317752" y="11476500"/>
                </a:lnTo>
                <a:lnTo>
                  <a:pt x="0" y="11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6608096" y="-622685"/>
            <a:ext cx="3317752" cy="11476500"/>
          </a:xfrm>
          <a:custGeom>
            <a:avLst/>
            <a:gdLst/>
            <a:ahLst/>
            <a:cxnLst/>
            <a:rect l="l" t="t" r="r" b="b"/>
            <a:pathLst>
              <a:path w="3317752" h="11476500">
                <a:moveTo>
                  <a:pt x="0" y="0"/>
                </a:moveTo>
                <a:lnTo>
                  <a:pt x="3317751" y="0"/>
                </a:lnTo>
                <a:lnTo>
                  <a:pt x="3317751" y="11476500"/>
                </a:lnTo>
                <a:lnTo>
                  <a:pt x="0" y="11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483838" y="1788225"/>
            <a:ext cx="11787744" cy="7318724"/>
            <a:chOff x="0" y="0"/>
            <a:chExt cx="3104591" cy="19275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3496" y="0"/>
                  </a:moveTo>
                  <a:lnTo>
                    <a:pt x="3071095" y="0"/>
                  </a:lnTo>
                  <a:cubicBezTo>
                    <a:pt x="3089595" y="0"/>
                    <a:pt x="3104591" y="14997"/>
                    <a:pt x="3104591" y="33496"/>
                  </a:cubicBezTo>
                  <a:lnTo>
                    <a:pt x="3104591" y="1894070"/>
                  </a:lnTo>
                  <a:cubicBezTo>
                    <a:pt x="3104591" y="1912569"/>
                    <a:pt x="3089595" y="1927565"/>
                    <a:pt x="3071095" y="1927565"/>
                  </a:cubicBezTo>
                  <a:lnTo>
                    <a:pt x="33496" y="1927565"/>
                  </a:lnTo>
                  <a:cubicBezTo>
                    <a:pt x="14997" y="1927565"/>
                    <a:pt x="0" y="1912569"/>
                    <a:pt x="0" y="1894070"/>
                  </a:cubicBezTo>
                  <a:lnTo>
                    <a:pt x="0" y="33496"/>
                  </a:lnTo>
                  <a:cubicBezTo>
                    <a:pt x="0" y="14997"/>
                    <a:pt x="14997" y="0"/>
                    <a:pt x="33496" y="0"/>
                  </a:cubicBezTo>
                  <a:close/>
                </a:path>
              </a:pathLst>
            </a:custGeom>
            <a:solidFill>
              <a:srgbClr val="9B292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16418" y="1180051"/>
            <a:ext cx="11969120" cy="7565556"/>
            <a:chOff x="0" y="0"/>
            <a:chExt cx="3152361" cy="19925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52361" cy="1992574"/>
            </a:xfrm>
            <a:custGeom>
              <a:avLst/>
              <a:gdLst/>
              <a:ahLst/>
              <a:cxnLst/>
              <a:rect l="l" t="t" r="r" b="b"/>
              <a:pathLst>
                <a:path w="3152361" h="1992574">
                  <a:moveTo>
                    <a:pt x="32988" y="0"/>
                  </a:moveTo>
                  <a:lnTo>
                    <a:pt x="3119373" y="0"/>
                  </a:lnTo>
                  <a:cubicBezTo>
                    <a:pt x="3137592" y="0"/>
                    <a:pt x="3152361" y="14769"/>
                    <a:pt x="3152361" y="32988"/>
                  </a:cubicBezTo>
                  <a:lnTo>
                    <a:pt x="3152361" y="1959586"/>
                  </a:lnTo>
                  <a:cubicBezTo>
                    <a:pt x="3152361" y="1977805"/>
                    <a:pt x="3137592" y="1992574"/>
                    <a:pt x="3119373" y="1992574"/>
                  </a:cubicBezTo>
                  <a:lnTo>
                    <a:pt x="32988" y="1992574"/>
                  </a:lnTo>
                  <a:cubicBezTo>
                    <a:pt x="14769" y="1992574"/>
                    <a:pt x="0" y="1977805"/>
                    <a:pt x="0" y="1959586"/>
                  </a:cubicBezTo>
                  <a:lnTo>
                    <a:pt x="0" y="32988"/>
                  </a:lnTo>
                  <a:cubicBezTo>
                    <a:pt x="0" y="14769"/>
                    <a:pt x="14769" y="0"/>
                    <a:pt x="32988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483838" y="6168889"/>
            <a:ext cx="1632766" cy="2079225"/>
          </a:xfrm>
          <a:custGeom>
            <a:avLst/>
            <a:gdLst/>
            <a:ahLst/>
            <a:cxnLst/>
            <a:rect l="l" t="t" r="r" b="b"/>
            <a:pathLst>
              <a:path w="1632766" h="2079225">
                <a:moveTo>
                  <a:pt x="0" y="0"/>
                </a:moveTo>
                <a:lnTo>
                  <a:pt x="1632766" y="0"/>
                </a:lnTo>
                <a:lnTo>
                  <a:pt x="1632766" y="2079226"/>
                </a:lnTo>
                <a:lnTo>
                  <a:pt x="0" y="2079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967926" y="3586802"/>
            <a:ext cx="8352147" cy="28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3"/>
              </a:lnSpc>
            </a:pPr>
            <a:r>
              <a:rPr lang="en-US" sz="4900" spc="274">
                <a:solidFill>
                  <a:srgbClr val="000000"/>
                </a:solidFill>
                <a:latin typeface="TAN Songbird"/>
              </a:rPr>
              <a:t>2024 CFISD</a:t>
            </a:r>
          </a:p>
          <a:p>
            <a:pPr algn="ctr">
              <a:lnSpc>
                <a:spcPts val="7743"/>
              </a:lnSpc>
            </a:pPr>
            <a:r>
              <a:rPr lang="en-US" sz="4900" spc="274">
                <a:solidFill>
                  <a:srgbClr val="000000"/>
                </a:solidFill>
                <a:latin typeface="TAN Songbird"/>
              </a:rPr>
              <a:t>Livestock</a:t>
            </a:r>
          </a:p>
          <a:p>
            <a:pPr algn="ctr">
              <a:lnSpc>
                <a:spcPts val="7743"/>
              </a:lnSpc>
            </a:pPr>
            <a:r>
              <a:rPr lang="en-US" sz="4900" spc="274">
                <a:solidFill>
                  <a:srgbClr val="000000"/>
                </a:solidFill>
                <a:latin typeface="TAN Songbird"/>
              </a:rPr>
              <a:t>Show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37070" y="1688552"/>
            <a:ext cx="1632766" cy="2079225"/>
          </a:xfrm>
          <a:custGeom>
            <a:avLst/>
            <a:gdLst/>
            <a:ahLst/>
            <a:cxnLst/>
            <a:rect l="l" t="t" r="r" b="b"/>
            <a:pathLst>
              <a:path w="1632766" h="2079225">
                <a:moveTo>
                  <a:pt x="0" y="0"/>
                </a:moveTo>
                <a:lnTo>
                  <a:pt x="1632766" y="0"/>
                </a:lnTo>
                <a:lnTo>
                  <a:pt x="1632766" y="2079225"/>
                </a:lnTo>
                <a:lnTo>
                  <a:pt x="0" y="2079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86954" y="1886515"/>
            <a:ext cx="2561944" cy="1683299"/>
          </a:xfrm>
          <a:custGeom>
            <a:avLst/>
            <a:gdLst/>
            <a:ahLst/>
            <a:cxnLst/>
            <a:rect l="l" t="t" r="r" b="b"/>
            <a:pathLst>
              <a:path w="2561944" h="1683299">
                <a:moveTo>
                  <a:pt x="0" y="0"/>
                </a:moveTo>
                <a:lnTo>
                  <a:pt x="2561944" y="0"/>
                </a:lnTo>
                <a:lnTo>
                  <a:pt x="2561944" y="1683299"/>
                </a:lnTo>
                <a:lnTo>
                  <a:pt x="0" y="1683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07892" y="6168889"/>
            <a:ext cx="2561944" cy="1683299"/>
          </a:xfrm>
          <a:custGeom>
            <a:avLst/>
            <a:gdLst/>
            <a:ahLst/>
            <a:cxnLst/>
            <a:rect l="l" t="t" r="r" b="b"/>
            <a:pathLst>
              <a:path w="2561944" h="1683299">
                <a:moveTo>
                  <a:pt x="0" y="0"/>
                </a:moveTo>
                <a:lnTo>
                  <a:pt x="2561944" y="0"/>
                </a:lnTo>
                <a:lnTo>
                  <a:pt x="2561944" y="1683299"/>
                </a:lnTo>
                <a:lnTo>
                  <a:pt x="0" y="1683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9664" y="3423453"/>
            <a:ext cx="14843533" cy="440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If you do not make the premium auction, you will sell your market animal in the freezer sale. Anyone can purchase your animal if you do 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Students must turn in any pre-sale forms at check-in to guarantee their buyer’s purchase of the animal in the freezer sale. After that point, it is understood that LSA staff and/or sales committee members have permission to complete paperwork to sell the animal to any willing buyer.</a:t>
            </a:r>
          </a:p>
          <a:p>
            <a:pPr algn="l">
              <a:lnSpc>
                <a:spcPts val="3888"/>
              </a:lnSpc>
            </a:pPr>
            <a:endParaRPr lang="en-US" sz="3600" spc="201">
              <a:solidFill>
                <a:srgbClr val="000000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22433" y="1792340"/>
            <a:ext cx="9010600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Freezer Sale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656561" y="151745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49720" y="5143500"/>
            <a:ext cx="14740960" cy="4369954"/>
            <a:chOff x="0" y="0"/>
            <a:chExt cx="11413167" cy="33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13167" cy="3383431"/>
            </a:xfrm>
            <a:custGeom>
              <a:avLst/>
              <a:gdLst/>
              <a:ahLst/>
              <a:cxnLst/>
              <a:rect l="l" t="t" r="r" b="b"/>
              <a:pathLst>
                <a:path w="11413167" h="3383431">
                  <a:moveTo>
                    <a:pt x="11288707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288707" y="0"/>
                  </a:lnTo>
                  <a:cubicBezTo>
                    <a:pt x="11357287" y="0"/>
                    <a:pt x="11413167" y="55880"/>
                    <a:pt x="11413167" y="124460"/>
                  </a:cubicBezTo>
                  <a:lnTo>
                    <a:pt x="11413167" y="3258971"/>
                  </a:lnTo>
                  <a:cubicBezTo>
                    <a:pt x="11413167" y="3327551"/>
                    <a:pt x="11357287" y="3383431"/>
                    <a:pt x="11288707" y="3383431"/>
                  </a:cubicBezTo>
                </a:path>
              </a:pathLst>
            </a:custGeom>
            <a:solidFill>
              <a:srgbClr val="9D93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532424" y="4323582"/>
            <a:ext cx="3388048" cy="4369954"/>
            <a:chOff x="0" y="0"/>
            <a:chExt cx="2623191" cy="3383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rot="-5400000">
            <a:off x="13110433" y="148693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67528" y="4323582"/>
            <a:ext cx="3388048" cy="4369954"/>
            <a:chOff x="0" y="0"/>
            <a:chExt cx="2623191" cy="3383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73520" y="2502584"/>
            <a:ext cx="14893360" cy="6755716"/>
            <a:chOff x="0" y="0"/>
            <a:chExt cx="11531162" cy="52306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31163" cy="5230604"/>
            </a:xfrm>
            <a:custGeom>
              <a:avLst/>
              <a:gdLst/>
              <a:ahLst/>
              <a:cxnLst/>
              <a:rect l="l" t="t" r="r" b="b"/>
              <a:pathLst>
                <a:path w="11531163" h="5230604">
                  <a:moveTo>
                    <a:pt x="11406702" y="5230603"/>
                  </a:moveTo>
                  <a:lnTo>
                    <a:pt x="124460" y="5230603"/>
                  </a:lnTo>
                  <a:cubicBezTo>
                    <a:pt x="55880" y="5230603"/>
                    <a:pt x="0" y="5174723"/>
                    <a:pt x="0" y="5106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06702" y="0"/>
                  </a:lnTo>
                  <a:cubicBezTo>
                    <a:pt x="11475283" y="0"/>
                    <a:pt x="11531163" y="55880"/>
                    <a:pt x="11531163" y="124460"/>
                  </a:cubicBezTo>
                  <a:lnTo>
                    <a:pt x="11531163" y="5106143"/>
                  </a:lnTo>
                  <a:cubicBezTo>
                    <a:pt x="11531163" y="5174723"/>
                    <a:pt x="11475283" y="5230604"/>
                    <a:pt x="11406702" y="5230604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101557" y="1279699"/>
            <a:ext cx="14084886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TAN Songbird"/>
              </a:rPr>
              <a:t>Freezer Sale Prices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2882" y="2902197"/>
            <a:ext cx="14917798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Steers $3.00 per pound (weight set at time of weigh-in for show)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Swine $450.00 per head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Lambs $400.00 per head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Goats $400.00 per head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Broilers $150.00 per pen (students will deliver 5 broilers)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Turkeys $150.00 per head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Market Rabbits $150.00 per pen of 3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5828" y="2093920"/>
            <a:ext cx="16016344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Lamb, Goat, &amp; Pig Dewormer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38180" y="4136708"/>
            <a:ext cx="12611640" cy="19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"/>
              </a:rPr>
              <a:t>All students with a lamb, goat or pig will charged $20 on schoolcash for dewormer. This will also cover most other medications that we may give out.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42103" y="3081344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940342" y="-69340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259332" y="0"/>
          <a:ext cx="13112238" cy="10563225"/>
        </p:xfrm>
        <a:graphic>
          <a:graphicData uri="http://schemas.openxmlformats.org/drawingml/2006/table">
            <a:tbl>
              <a:tblPr/>
              <a:tblGrid>
                <a:gridCol w="1080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692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Items to Purchase for Pigs 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Approximate Cost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Animal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$350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692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Pen Rent ($100 is refundable IF you clean your pen out completely after show)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$150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Feed Storage Container (metal trash can with a chain and lock)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Shavings rake (pooper scooper)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$15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Shavings (4 bags at a time, can be changed every 1-2 weeks depending)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$5/bag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Feed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$22-$30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Feed trough with hog panel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$25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3692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Dewormers/Meds. (we provide dewormer and most shots that you get from a vet)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$20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Fan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$25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Grooming Products (shampoo, conditioner, rice root brush)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Total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</a:rPr>
                        <a:t>$1000-$2000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42103" y="3081344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940342" y="-69340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444089" y="9525"/>
          <a:ext cx="13113256" cy="10277475"/>
        </p:xfrm>
        <a:graphic>
          <a:graphicData uri="http://schemas.openxmlformats.org/drawingml/2006/table">
            <a:tbl>
              <a:tblPr/>
              <a:tblGrid>
                <a:gridCol w="1039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Items to Purchase for Goats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Approximate Cost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Animal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$675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58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Pen Rent ($100 is refundable IF you clean your pen out completely after show)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$150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58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Storage Container (metal trash can with a chain and lock) &amp; 1 lb coffee can to scoop feed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Shavings rake (pooper scooper)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Shavings (2 bags at a time, can be changed every 1-2 weeks depending)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$7/bag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(price per bag)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$22-$30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trough with panel and water bucket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$35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558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Dewormers/Meds. (we provide dewormer and most shots that you get from a vet)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$20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Miscellaneous products (blankets, muzzles, show chain, halters)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$75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Grooming Products (shampoo, conditioner, rake style brush)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415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Total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$1150-1300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940342" y="-69340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444089" y="9525"/>
          <a:ext cx="15391860" cy="10173128"/>
        </p:xfrm>
        <a:graphic>
          <a:graphicData uri="http://schemas.openxmlformats.org/drawingml/2006/table">
            <a:tbl>
              <a:tblPr/>
              <a:tblGrid>
                <a:gridCol w="12678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Items to Purchase for Lambs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Approximate Cost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Animal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$394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97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Pen Rent ($100 is refundable IF you clean your pen out completely after show)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$150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697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Storage Container (metal trash can with a chain and lock) &amp; 1 lb coffee can to scoop feed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Shavings rake (pooper scooper)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Shavings (2 bags at a time, can be changed every 1-2 weeks depending)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$7/bag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(price per bag)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$22-$30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Feed trough with panel and water bucket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$35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6697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Dewormers/Meds. (we provide dewormer and most shots that you get from a vet)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$20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5602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Miscellaneous products (blankets, muzzles, leg wraps, halters)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$75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Grooming Products (shampoo, conditioner, rake style brush)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$40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430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Total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Canva Sans Bold"/>
                        </a:rPr>
                        <a:t>$1150-1300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9664" y="3423453"/>
            <a:ext cx="15889636" cy="440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$45 per box (recommend getting 2)= $90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1 box= 25 head of chickens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$25 entry fee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Feed and Supplements = $600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Feed Containers (4-6 @ $25)= $100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Shavings (4 bags/pen every 3rd week)- $32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Total- $822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MUST HAVE OWN HOUSING</a:t>
            </a:r>
          </a:p>
          <a:p>
            <a:pPr marL="777240" lvl="1" indent="-388620" algn="l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These costs will be dependent on the type and size of pen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8700" y="1792340"/>
            <a:ext cx="9010600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Broilers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38700" y="1792340"/>
            <a:ext cx="9010600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Rabbits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15286" y="2810073"/>
            <a:ext cx="14992880" cy="542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1 buck and 2 does- $150-$400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Recommended to get at least a breeding trio (1 male, 2 females)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Students must supply housing- no school district facilities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Feed- 5 @ $20/bag= $100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Feed Containers (1/pen)- $30-$60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Water Containers (1/pen) $30-$60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Entry fee- $25 for 1 breeding rabbit, $25 for market rabbits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Total- $335-$800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Cage costs vary</a:t>
            </a: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Arimo"/>
              </a:rPr>
              <a:t>Must own BREEDERS by November 1st, MARKET rabbits by January 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1905" y="2277131"/>
            <a:ext cx="10039683" cy="6233395"/>
            <a:chOff x="0" y="0"/>
            <a:chExt cx="3104591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9328" y="0"/>
                  </a:moveTo>
                  <a:lnTo>
                    <a:pt x="3065263" y="0"/>
                  </a:lnTo>
                  <a:cubicBezTo>
                    <a:pt x="3086983" y="0"/>
                    <a:pt x="3104591" y="17608"/>
                    <a:pt x="3104591" y="39328"/>
                  </a:cubicBezTo>
                  <a:lnTo>
                    <a:pt x="3104591" y="1888238"/>
                  </a:lnTo>
                  <a:cubicBezTo>
                    <a:pt x="3104591" y="1909958"/>
                    <a:pt x="3086983" y="1927565"/>
                    <a:pt x="3065263" y="1927565"/>
                  </a:cubicBezTo>
                  <a:lnTo>
                    <a:pt x="39328" y="1927565"/>
                  </a:lnTo>
                  <a:cubicBezTo>
                    <a:pt x="17608" y="1927565"/>
                    <a:pt x="0" y="1909958"/>
                    <a:pt x="0" y="1888238"/>
                  </a:cubicBezTo>
                  <a:lnTo>
                    <a:pt x="0" y="39328"/>
                  </a:lnTo>
                  <a:cubicBezTo>
                    <a:pt x="0" y="17608"/>
                    <a:pt x="17608" y="0"/>
                    <a:pt x="39328" y="0"/>
                  </a:cubicBezTo>
                  <a:close/>
                </a:path>
              </a:pathLst>
            </a:custGeom>
            <a:solidFill>
              <a:srgbClr val="9D93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36412" y="1776474"/>
            <a:ext cx="10415175" cy="6443623"/>
            <a:chOff x="0" y="0"/>
            <a:chExt cx="3220705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0705" cy="1992574"/>
            </a:xfrm>
            <a:custGeom>
              <a:avLst/>
              <a:gdLst/>
              <a:ahLst/>
              <a:cxnLst/>
              <a:rect l="l" t="t" r="r" b="b"/>
              <a:pathLst>
                <a:path w="3220705" h="1992574">
                  <a:moveTo>
                    <a:pt x="37910" y="0"/>
                  </a:moveTo>
                  <a:lnTo>
                    <a:pt x="3182795" y="0"/>
                  </a:lnTo>
                  <a:cubicBezTo>
                    <a:pt x="3192850" y="0"/>
                    <a:pt x="3202492" y="3994"/>
                    <a:pt x="3209602" y="11104"/>
                  </a:cubicBezTo>
                  <a:cubicBezTo>
                    <a:pt x="3216711" y="18213"/>
                    <a:pt x="3220705" y="27856"/>
                    <a:pt x="3220705" y="37910"/>
                  </a:cubicBezTo>
                  <a:lnTo>
                    <a:pt x="3220705" y="1954664"/>
                  </a:lnTo>
                  <a:cubicBezTo>
                    <a:pt x="3220705" y="1964719"/>
                    <a:pt x="3216711" y="1974361"/>
                    <a:pt x="3209602" y="1981471"/>
                  </a:cubicBezTo>
                  <a:cubicBezTo>
                    <a:pt x="3202492" y="1988580"/>
                    <a:pt x="3192850" y="1992574"/>
                    <a:pt x="3182795" y="1992574"/>
                  </a:cubicBezTo>
                  <a:lnTo>
                    <a:pt x="37910" y="1992574"/>
                  </a:lnTo>
                  <a:cubicBezTo>
                    <a:pt x="27856" y="1992574"/>
                    <a:pt x="18213" y="1988580"/>
                    <a:pt x="11104" y="1981471"/>
                  </a:cubicBezTo>
                  <a:cubicBezTo>
                    <a:pt x="3994" y="1974361"/>
                    <a:pt x="0" y="1964719"/>
                    <a:pt x="0" y="1954664"/>
                  </a:cubicBezTo>
                  <a:lnTo>
                    <a:pt x="0" y="37910"/>
                  </a:lnTo>
                  <a:cubicBezTo>
                    <a:pt x="0" y="27856"/>
                    <a:pt x="3994" y="18213"/>
                    <a:pt x="11104" y="11104"/>
                  </a:cubicBezTo>
                  <a:cubicBezTo>
                    <a:pt x="18213" y="3994"/>
                    <a:pt x="27856" y="0"/>
                    <a:pt x="37910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37363" y="227713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4901567" y="-224276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51588" y="2566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63028" y="2026760"/>
            <a:ext cx="8161944" cy="18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4800" spc="268">
                <a:solidFill>
                  <a:srgbClr val="000000"/>
                </a:solidFill>
                <a:latin typeface="TAN Songbird"/>
              </a:rPr>
              <a:t>Rabbit Remind!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3303" y="4441333"/>
            <a:ext cx="9581393" cy="356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ailors Condensed"/>
              </a:rPr>
              <a:t>Text the number 81010 with the message @cwrabbits</a:t>
            </a:r>
          </a:p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ailors Condensed"/>
              </a:rPr>
              <a:t>Please put your real first and last name and designate if you are the student or parent.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Sailors Condense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02666" y="84862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9735" y="773914"/>
            <a:ext cx="10039683" cy="6233395"/>
            <a:chOff x="0" y="0"/>
            <a:chExt cx="3104591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9328" y="0"/>
                  </a:moveTo>
                  <a:lnTo>
                    <a:pt x="3065263" y="0"/>
                  </a:lnTo>
                  <a:cubicBezTo>
                    <a:pt x="3086983" y="0"/>
                    <a:pt x="3104591" y="17608"/>
                    <a:pt x="3104591" y="39328"/>
                  </a:cubicBezTo>
                  <a:lnTo>
                    <a:pt x="3104591" y="1888238"/>
                  </a:lnTo>
                  <a:cubicBezTo>
                    <a:pt x="3104591" y="1909958"/>
                    <a:pt x="3086983" y="1927565"/>
                    <a:pt x="3065263" y="1927565"/>
                  </a:cubicBezTo>
                  <a:lnTo>
                    <a:pt x="39328" y="1927565"/>
                  </a:lnTo>
                  <a:cubicBezTo>
                    <a:pt x="17608" y="1927565"/>
                    <a:pt x="0" y="1909958"/>
                    <a:pt x="0" y="1888238"/>
                  </a:cubicBezTo>
                  <a:lnTo>
                    <a:pt x="0" y="39328"/>
                  </a:lnTo>
                  <a:cubicBezTo>
                    <a:pt x="0" y="17608"/>
                    <a:pt x="17608" y="0"/>
                    <a:pt x="39328" y="0"/>
                  </a:cubicBezTo>
                  <a:close/>
                </a:path>
              </a:pathLst>
            </a:custGeom>
            <a:solidFill>
              <a:srgbClr val="9D93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24243" y="373702"/>
            <a:ext cx="10415175" cy="6443623"/>
            <a:chOff x="0" y="0"/>
            <a:chExt cx="3220705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0705" cy="1992574"/>
            </a:xfrm>
            <a:custGeom>
              <a:avLst/>
              <a:gdLst/>
              <a:ahLst/>
              <a:cxnLst/>
              <a:rect l="l" t="t" r="r" b="b"/>
              <a:pathLst>
                <a:path w="3220705" h="1992574">
                  <a:moveTo>
                    <a:pt x="37910" y="0"/>
                  </a:moveTo>
                  <a:lnTo>
                    <a:pt x="3182795" y="0"/>
                  </a:lnTo>
                  <a:cubicBezTo>
                    <a:pt x="3192850" y="0"/>
                    <a:pt x="3202492" y="3994"/>
                    <a:pt x="3209602" y="11104"/>
                  </a:cubicBezTo>
                  <a:cubicBezTo>
                    <a:pt x="3216711" y="18213"/>
                    <a:pt x="3220705" y="27856"/>
                    <a:pt x="3220705" y="37910"/>
                  </a:cubicBezTo>
                  <a:lnTo>
                    <a:pt x="3220705" y="1954664"/>
                  </a:lnTo>
                  <a:cubicBezTo>
                    <a:pt x="3220705" y="1964719"/>
                    <a:pt x="3216711" y="1974361"/>
                    <a:pt x="3209602" y="1981471"/>
                  </a:cubicBezTo>
                  <a:cubicBezTo>
                    <a:pt x="3202492" y="1988580"/>
                    <a:pt x="3192850" y="1992574"/>
                    <a:pt x="3182795" y="1992574"/>
                  </a:cubicBezTo>
                  <a:lnTo>
                    <a:pt x="37910" y="1992574"/>
                  </a:lnTo>
                  <a:cubicBezTo>
                    <a:pt x="27856" y="1992574"/>
                    <a:pt x="18213" y="1988580"/>
                    <a:pt x="11104" y="1981471"/>
                  </a:cubicBezTo>
                  <a:cubicBezTo>
                    <a:pt x="3994" y="1974361"/>
                    <a:pt x="0" y="1964719"/>
                    <a:pt x="0" y="1954664"/>
                  </a:cubicBezTo>
                  <a:lnTo>
                    <a:pt x="0" y="37910"/>
                  </a:lnTo>
                  <a:cubicBezTo>
                    <a:pt x="0" y="27856"/>
                    <a:pt x="3994" y="18213"/>
                    <a:pt x="11104" y="11104"/>
                  </a:cubicBezTo>
                  <a:cubicBezTo>
                    <a:pt x="18213" y="3994"/>
                    <a:pt x="27856" y="0"/>
                    <a:pt x="37910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-6275431" y="-519287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12802" y="4980602"/>
            <a:ext cx="7075198" cy="5306398"/>
          </a:xfrm>
          <a:custGeom>
            <a:avLst/>
            <a:gdLst/>
            <a:ahLst/>
            <a:cxnLst/>
            <a:rect l="l" t="t" r="r" b="b"/>
            <a:pathLst>
              <a:path w="7075198" h="5306398">
                <a:moveTo>
                  <a:pt x="0" y="0"/>
                </a:moveTo>
                <a:lnTo>
                  <a:pt x="7075198" y="0"/>
                </a:lnTo>
                <a:lnTo>
                  <a:pt x="7075198" y="5306398"/>
                </a:lnTo>
                <a:lnTo>
                  <a:pt x="0" y="53063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5743378"/>
            <a:ext cx="6172200" cy="6172200"/>
          </a:xfrm>
          <a:custGeom>
            <a:avLst/>
            <a:gdLst/>
            <a:ahLst/>
            <a:cxnLst/>
            <a:rect l="l" t="t" r="r" b="b"/>
            <a:pathLst>
              <a:path w="6172200" h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50858" y="602464"/>
            <a:ext cx="8161944" cy="18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4800" spc="268">
                <a:solidFill>
                  <a:srgbClr val="000000"/>
                </a:solidFill>
                <a:latin typeface="TAN Songbird"/>
              </a:rPr>
              <a:t>RABBIT HOUSING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41134" y="3061164"/>
            <a:ext cx="9581393" cy="297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ailors Condensed"/>
              </a:rPr>
              <a:t>Must be up off the ground and have a roof over the top. Cage costs vary but are about $50 per rabbit (not including any wooden legs or roofing material)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Sailors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10893" y="716764"/>
            <a:ext cx="5336773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Arimo"/>
                <a:hlinkClick r:id="rId6" tooltip="https://www.allthingsbunnies.com/rabbit-cages-carts-carriers-playpens-s/1827.htm?searching=Y&amp;sort=13&amp;cat=1827&amp;show=30&amp;page=2"/>
              </a:rPr>
              <a:t>https://www.allthingsbunnies.com/rabbit-cages-carts-carriers-playpens-s/1827.htm?searching=Y&amp;sort=13&amp;cat=1827&amp;show=30&amp;page=2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10893" y="3379296"/>
            <a:ext cx="506328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u="sng">
                <a:solidFill>
                  <a:srgbClr val="000000"/>
                </a:solidFill>
                <a:latin typeface="Arimo"/>
                <a:hlinkClick r:id="rId7" tooltip="https://www.kwcages.com/cages.html"/>
              </a:rPr>
              <a:t>https://www.kwcages.com/cages.html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1905" y="2277131"/>
            <a:ext cx="10039683" cy="6233395"/>
            <a:chOff x="0" y="0"/>
            <a:chExt cx="3104591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9328" y="0"/>
                  </a:moveTo>
                  <a:lnTo>
                    <a:pt x="3065263" y="0"/>
                  </a:lnTo>
                  <a:cubicBezTo>
                    <a:pt x="3086983" y="0"/>
                    <a:pt x="3104591" y="17608"/>
                    <a:pt x="3104591" y="39328"/>
                  </a:cubicBezTo>
                  <a:lnTo>
                    <a:pt x="3104591" y="1888238"/>
                  </a:lnTo>
                  <a:cubicBezTo>
                    <a:pt x="3104591" y="1909958"/>
                    <a:pt x="3086983" y="1927565"/>
                    <a:pt x="3065263" y="1927565"/>
                  </a:cubicBezTo>
                  <a:lnTo>
                    <a:pt x="39328" y="1927565"/>
                  </a:lnTo>
                  <a:cubicBezTo>
                    <a:pt x="17608" y="1927565"/>
                    <a:pt x="0" y="1909958"/>
                    <a:pt x="0" y="1888238"/>
                  </a:cubicBezTo>
                  <a:lnTo>
                    <a:pt x="0" y="39328"/>
                  </a:lnTo>
                  <a:cubicBezTo>
                    <a:pt x="0" y="17608"/>
                    <a:pt x="17608" y="0"/>
                    <a:pt x="39328" y="0"/>
                  </a:cubicBezTo>
                  <a:close/>
                </a:path>
              </a:pathLst>
            </a:custGeom>
            <a:solidFill>
              <a:srgbClr val="9D93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36412" y="1776474"/>
            <a:ext cx="10415175" cy="6443623"/>
            <a:chOff x="0" y="0"/>
            <a:chExt cx="3220705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0705" cy="1992574"/>
            </a:xfrm>
            <a:custGeom>
              <a:avLst/>
              <a:gdLst/>
              <a:ahLst/>
              <a:cxnLst/>
              <a:rect l="l" t="t" r="r" b="b"/>
              <a:pathLst>
                <a:path w="3220705" h="1992574">
                  <a:moveTo>
                    <a:pt x="37910" y="0"/>
                  </a:moveTo>
                  <a:lnTo>
                    <a:pt x="3182795" y="0"/>
                  </a:lnTo>
                  <a:cubicBezTo>
                    <a:pt x="3192850" y="0"/>
                    <a:pt x="3202492" y="3994"/>
                    <a:pt x="3209602" y="11104"/>
                  </a:cubicBezTo>
                  <a:cubicBezTo>
                    <a:pt x="3216711" y="18213"/>
                    <a:pt x="3220705" y="27856"/>
                    <a:pt x="3220705" y="37910"/>
                  </a:cubicBezTo>
                  <a:lnTo>
                    <a:pt x="3220705" y="1954664"/>
                  </a:lnTo>
                  <a:cubicBezTo>
                    <a:pt x="3220705" y="1964719"/>
                    <a:pt x="3216711" y="1974361"/>
                    <a:pt x="3209602" y="1981471"/>
                  </a:cubicBezTo>
                  <a:cubicBezTo>
                    <a:pt x="3202492" y="1988580"/>
                    <a:pt x="3192850" y="1992574"/>
                    <a:pt x="3182795" y="1992574"/>
                  </a:cubicBezTo>
                  <a:lnTo>
                    <a:pt x="37910" y="1992574"/>
                  </a:lnTo>
                  <a:cubicBezTo>
                    <a:pt x="27856" y="1992574"/>
                    <a:pt x="18213" y="1988580"/>
                    <a:pt x="11104" y="1981471"/>
                  </a:cubicBezTo>
                  <a:cubicBezTo>
                    <a:pt x="3994" y="1974361"/>
                    <a:pt x="0" y="1964719"/>
                    <a:pt x="0" y="1954664"/>
                  </a:cubicBezTo>
                  <a:lnTo>
                    <a:pt x="0" y="37910"/>
                  </a:lnTo>
                  <a:cubicBezTo>
                    <a:pt x="0" y="27856"/>
                    <a:pt x="3994" y="18213"/>
                    <a:pt x="11104" y="11104"/>
                  </a:cubicBezTo>
                  <a:cubicBezTo>
                    <a:pt x="18213" y="3994"/>
                    <a:pt x="27856" y="0"/>
                    <a:pt x="37910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37363" y="227713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4901567" y="-224276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51588" y="2566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63028" y="2026760"/>
            <a:ext cx="8161944" cy="90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4800" spc="268">
                <a:solidFill>
                  <a:srgbClr val="000000"/>
                </a:solidFill>
                <a:latin typeface="TAN Songbird"/>
              </a:rPr>
              <a:t>Breeding Info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3303" y="3663891"/>
            <a:ext cx="9581393" cy="405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3100">
                <a:solidFill>
                  <a:srgbClr val="000000"/>
                </a:solidFill>
                <a:latin typeface="Sailors Condensed"/>
              </a:rPr>
              <a:t>IF you are wanting to breed your own meat rabbits for a meat pen, you will need to breed October 23-27 and put nestboxes in November 13 </a:t>
            </a:r>
          </a:p>
          <a:p>
            <a:pPr algn="ctr">
              <a:lnSpc>
                <a:spcPts val="4030"/>
              </a:lnSpc>
            </a:pPr>
            <a:r>
              <a:rPr lang="en-US" sz="3100">
                <a:solidFill>
                  <a:srgbClr val="000000"/>
                </a:solidFill>
                <a:latin typeface="Sailors Condensed"/>
              </a:rPr>
              <a:t>use nestboxes with wire bottom for easy cleaning</a:t>
            </a:r>
          </a:p>
          <a:p>
            <a:pPr algn="ctr">
              <a:lnSpc>
                <a:spcPts val="4030"/>
              </a:lnSpc>
            </a:pPr>
            <a:r>
              <a:rPr lang="en-US" sz="3100">
                <a:solidFill>
                  <a:srgbClr val="000000"/>
                </a:solidFill>
                <a:latin typeface="Sailors Condensed"/>
              </a:rPr>
              <a:t>nestbox- </a:t>
            </a:r>
            <a:r>
              <a:rPr lang="en-US" sz="3100" u="sng">
                <a:solidFill>
                  <a:srgbClr val="000000"/>
                </a:solidFill>
                <a:latin typeface="Sailors Condensed"/>
                <a:hlinkClick r:id="rId6" tooltip="https://www.allthingsbunnies.com/Wood-Rabbit-Nest-Boxes-p/nb116.htm"/>
              </a:rPr>
              <a:t>https://www.allthingsbunnies.com/Wood-Rabbit-Nest-Boxes-p/nb116.htm</a:t>
            </a:r>
          </a:p>
          <a:p>
            <a:pPr marL="0" lvl="0" indent="0" algn="ctr">
              <a:lnSpc>
                <a:spcPts val="4030"/>
              </a:lnSpc>
              <a:spcBef>
                <a:spcPct val="0"/>
              </a:spcBef>
            </a:pPr>
            <a:endParaRPr lang="en-US" sz="3100" u="sng">
              <a:solidFill>
                <a:srgbClr val="000000"/>
              </a:solidFill>
              <a:latin typeface="Sailors Condensed"/>
              <a:hlinkClick r:id="rId6" tooltip="https://www.allthingsbunnies.com/Wood-Rabbit-Nest-Boxes-p/nb116.ht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9664" y="3423453"/>
            <a:ext cx="15889636" cy="246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$25 entry fee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lots of different classes/divisions- Look </a:t>
            </a:r>
            <a:r>
              <a:rPr lang="en-US" sz="3600" u="sng" spc="201">
                <a:solidFill>
                  <a:srgbClr val="000000"/>
                </a:solidFill>
                <a:latin typeface="Arimo"/>
                <a:hlinkClick r:id="rId2" tooltip="https://drive.google.com/file/d/1-VfRPMruSW1fUOIukOTHxdsgjmurJYRr/view"/>
              </a:rPr>
              <a:t>here!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Start whenever, but make sure you talk with Mr. Meischen and take pictures in proper safety gear as you create your project!</a:t>
            </a:r>
          </a:p>
          <a:p>
            <a:pPr marL="777240" lvl="1" indent="-388620" algn="l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Will need to put plans, billing materials, and pictures in a portfolio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8700" y="1792340"/>
            <a:ext cx="9010600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Ag Mech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9664" y="3423453"/>
            <a:ext cx="15889636" cy="246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$25 entry fee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lots of different classes/divisions- Look </a:t>
            </a:r>
            <a:r>
              <a:rPr lang="en-US" sz="3600" u="sng" spc="201">
                <a:solidFill>
                  <a:srgbClr val="000000"/>
                </a:solidFill>
                <a:latin typeface="Arimo"/>
                <a:hlinkClick r:id="rId2" tooltip="https://sites.google.com/cfisd.net/cfisd-lsa/livestock-show-info/2024-livestock-show"/>
              </a:rPr>
              <a:t>here!</a:t>
            </a:r>
          </a:p>
          <a:p>
            <a:pPr marL="777240" lvl="1" indent="-388620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Start whenever, but make sure you talk with an Ag Teacher and take pictures as you create your project!</a:t>
            </a:r>
          </a:p>
          <a:p>
            <a:pPr marL="777240" lvl="1" indent="-388620" algn="l">
              <a:lnSpc>
                <a:spcPts val="3888"/>
              </a:lnSpc>
              <a:buFont typeface="Arial"/>
              <a:buChar char="•"/>
            </a:pPr>
            <a:r>
              <a:rPr lang="en-US" sz="3600" spc="201">
                <a:solidFill>
                  <a:srgbClr val="000000"/>
                </a:solidFill>
                <a:latin typeface="Arimo"/>
              </a:rPr>
              <a:t>Will need to put billing materials, and pictures in a portfolio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8700" y="1792340"/>
            <a:ext cx="9010600" cy="87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Horticulture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656561" y="151745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49720" y="4475982"/>
            <a:ext cx="14740960" cy="4369954"/>
            <a:chOff x="0" y="0"/>
            <a:chExt cx="11413167" cy="33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13167" cy="3383431"/>
            </a:xfrm>
            <a:custGeom>
              <a:avLst/>
              <a:gdLst/>
              <a:ahLst/>
              <a:cxnLst/>
              <a:rect l="l" t="t" r="r" b="b"/>
              <a:pathLst>
                <a:path w="11413167" h="3383431">
                  <a:moveTo>
                    <a:pt x="11288707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288707" y="0"/>
                  </a:lnTo>
                  <a:cubicBezTo>
                    <a:pt x="11357287" y="0"/>
                    <a:pt x="11413167" y="55880"/>
                    <a:pt x="11413167" y="124460"/>
                  </a:cubicBezTo>
                  <a:lnTo>
                    <a:pt x="11413167" y="3258971"/>
                  </a:lnTo>
                  <a:cubicBezTo>
                    <a:pt x="11413167" y="3327551"/>
                    <a:pt x="11357287" y="3383431"/>
                    <a:pt x="11288707" y="3383431"/>
                  </a:cubicBezTo>
                </a:path>
              </a:pathLst>
            </a:custGeom>
            <a:solidFill>
              <a:srgbClr val="9D93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532424" y="4323582"/>
            <a:ext cx="3388048" cy="4369954"/>
            <a:chOff x="0" y="0"/>
            <a:chExt cx="2623191" cy="3383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rot="-5400000">
            <a:off x="13110433" y="148693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67528" y="4323582"/>
            <a:ext cx="3388048" cy="4369954"/>
            <a:chOff x="0" y="0"/>
            <a:chExt cx="2623191" cy="3383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202632" y="4323582"/>
            <a:ext cx="3388048" cy="4369954"/>
            <a:chOff x="0" y="0"/>
            <a:chExt cx="2623191" cy="33834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97320" y="4323582"/>
            <a:ext cx="14893360" cy="4369954"/>
            <a:chOff x="0" y="0"/>
            <a:chExt cx="11531162" cy="33834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31163" cy="3383431"/>
            </a:xfrm>
            <a:custGeom>
              <a:avLst/>
              <a:gdLst/>
              <a:ahLst/>
              <a:cxnLst/>
              <a:rect l="l" t="t" r="r" b="b"/>
              <a:pathLst>
                <a:path w="11531163" h="3383431">
                  <a:moveTo>
                    <a:pt x="11406702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06702" y="0"/>
                  </a:lnTo>
                  <a:cubicBezTo>
                    <a:pt x="11475283" y="0"/>
                    <a:pt x="11531163" y="55880"/>
                    <a:pt x="11531163" y="124460"/>
                  </a:cubicBezTo>
                  <a:lnTo>
                    <a:pt x="11531163" y="3258971"/>
                  </a:lnTo>
                  <a:cubicBezTo>
                    <a:pt x="11531163" y="3327551"/>
                    <a:pt x="11475283" y="3383431"/>
                    <a:pt x="11406702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44332" y="340195"/>
            <a:ext cx="3300574" cy="3242814"/>
          </a:xfrm>
          <a:custGeom>
            <a:avLst/>
            <a:gdLst/>
            <a:ahLst/>
            <a:cxnLst/>
            <a:rect l="l" t="t" r="r" b="b"/>
            <a:pathLst>
              <a:path w="3300574" h="3242814">
                <a:moveTo>
                  <a:pt x="0" y="0"/>
                </a:moveTo>
                <a:lnTo>
                  <a:pt x="3300574" y="0"/>
                </a:lnTo>
                <a:lnTo>
                  <a:pt x="3300574" y="3242814"/>
                </a:lnTo>
                <a:lnTo>
                  <a:pt x="0" y="3242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01557" y="1279699"/>
            <a:ext cx="14084886" cy="89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TAN Songbird"/>
              </a:rPr>
              <a:t>Usernames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85094" y="4378795"/>
            <a:ext cx="17655778" cy="442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Facebook- Cypress Woods FFA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Instagram- @cywoodsffa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Twitter- @cywoodsffa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Tik Tok- @cywoodsffa212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cypresswoods.ffanow.org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3290106" y="340195"/>
            <a:ext cx="3300574" cy="3242814"/>
          </a:xfrm>
          <a:custGeom>
            <a:avLst/>
            <a:gdLst/>
            <a:ahLst/>
            <a:cxnLst/>
            <a:rect l="l" t="t" r="r" b="b"/>
            <a:pathLst>
              <a:path w="3300574" h="3242814">
                <a:moveTo>
                  <a:pt x="3300574" y="0"/>
                </a:moveTo>
                <a:lnTo>
                  <a:pt x="0" y="0"/>
                </a:lnTo>
                <a:lnTo>
                  <a:pt x="0" y="3242814"/>
                </a:lnTo>
                <a:lnTo>
                  <a:pt x="3300574" y="3242814"/>
                </a:lnTo>
                <a:lnTo>
                  <a:pt x="33005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7195" y="1852336"/>
            <a:ext cx="13478159" cy="7157182"/>
            <a:chOff x="0" y="0"/>
            <a:chExt cx="3629924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9924" cy="1927565"/>
            </a:xfrm>
            <a:custGeom>
              <a:avLst/>
              <a:gdLst/>
              <a:ahLst/>
              <a:cxnLst/>
              <a:rect l="l" t="t" r="r" b="b"/>
              <a:pathLst>
                <a:path w="3629924" h="1927565">
                  <a:moveTo>
                    <a:pt x="29295" y="0"/>
                  </a:moveTo>
                  <a:lnTo>
                    <a:pt x="3600629" y="0"/>
                  </a:lnTo>
                  <a:cubicBezTo>
                    <a:pt x="3616809" y="0"/>
                    <a:pt x="3629924" y="13116"/>
                    <a:pt x="3629924" y="29295"/>
                  </a:cubicBezTo>
                  <a:lnTo>
                    <a:pt x="3629924" y="1898271"/>
                  </a:lnTo>
                  <a:cubicBezTo>
                    <a:pt x="3629924" y="1914450"/>
                    <a:pt x="3616809" y="1927565"/>
                    <a:pt x="3600629" y="1927565"/>
                  </a:cubicBezTo>
                  <a:lnTo>
                    <a:pt x="29295" y="1927565"/>
                  </a:lnTo>
                  <a:cubicBezTo>
                    <a:pt x="21525" y="1927565"/>
                    <a:pt x="14074" y="1924479"/>
                    <a:pt x="8580" y="1918985"/>
                  </a:cubicBezTo>
                  <a:cubicBezTo>
                    <a:pt x="3086" y="1913491"/>
                    <a:pt x="0" y="1906040"/>
                    <a:pt x="0" y="1898271"/>
                  </a:cubicBezTo>
                  <a:lnTo>
                    <a:pt x="0" y="29295"/>
                  </a:lnTo>
                  <a:cubicBezTo>
                    <a:pt x="0" y="21525"/>
                    <a:pt x="3086" y="14074"/>
                    <a:pt x="8580" y="8580"/>
                  </a:cubicBezTo>
                  <a:cubicBezTo>
                    <a:pt x="14074" y="3086"/>
                    <a:pt x="21525" y="0"/>
                    <a:pt x="29295" y="0"/>
                  </a:cubicBezTo>
                  <a:close/>
                </a:path>
              </a:pathLst>
            </a:custGeom>
            <a:solidFill>
              <a:srgbClr val="FAAB1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46055" y="1277482"/>
            <a:ext cx="13909299" cy="7398566"/>
            <a:chOff x="0" y="0"/>
            <a:chExt cx="3746039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46038" cy="1992574"/>
            </a:xfrm>
            <a:custGeom>
              <a:avLst/>
              <a:gdLst/>
              <a:ahLst/>
              <a:cxnLst/>
              <a:rect l="l" t="t" r="r" b="b"/>
              <a:pathLst>
                <a:path w="3746038" h="1992574">
                  <a:moveTo>
                    <a:pt x="28387" y="0"/>
                  </a:moveTo>
                  <a:lnTo>
                    <a:pt x="3717652" y="0"/>
                  </a:lnTo>
                  <a:cubicBezTo>
                    <a:pt x="3733329" y="0"/>
                    <a:pt x="3746038" y="12709"/>
                    <a:pt x="3746038" y="28387"/>
                  </a:cubicBezTo>
                  <a:lnTo>
                    <a:pt x="3746038" y="1964188"/>
                  </a:lnTo>
                  <a:cubicBezTo>
                    <a:pt x="3746038" y="1971716"/>
                    <a:pt x="3743047" y="1978937"/>
                    <a:pt x="3737724" y="1984260"/>
                  </a:cubicBezTo>
                  <a:cubicBezTo>
                    <a:pt x="3732400" y="1989584"/>
                    <a:pt x="3725180" y="1992574"/>
                    <a:pt x="3717652" y="1992574"/>
                  </a:cubicBezTo>
                  <a:lnTo>
                    <a:pt x="28387" y="1992574"/>
                  </a:lnTo>
                  <a:cubicBezTo>
                    <a:pt x="20858" y="1992574"/>
                    <a:pt x="13638" y="1989584"/>
                    <a:pt x="8314" y="1984260"/>
                  </a:cubicBezTo>
                  <a:cubicBezTo>
                    <a:pt x="2991" y="1978937"/>
                    <a:pt x="0" y="1971716"/>
                    <a:pt x="0" y="1964188"/>
                  </a:cubicBezTo>
                  <a:lnTo>
                    <a:pt x="0" y="28387"/>
                  </a:lnTo>
                  <a:cubicBezTo>
                    <a:pt x="0" y="20858"/>
                    <a:pt x="2991" y="13638"/>
                    <a:pt x="8314" y="8314"/>
                  </a:cubicBezTo>
                  <a:cubicBezTo>
                    <a:pt x="13638" y="2991"/>
                    <a:pt x="20858" y="0"/>
                    <a:pt x="2838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69882" y="4785081"/>
            <a:ext cx="3661645" cy="3753646"/>
          </a:xfrm>
          <a:custGeom>
            <a:avLst/>
            <a:gdLst/>
            <a:ahLst/>
            <a:cxnLst/>
            <a:rect l="l" t="t" r="r" b="b"/>
            <a:pathLst>
              <a:path w="3661645" h="3753646">
                <a:moveTo>
                  <a:pt x="0" y="0"/>
                </a:moveTo>
                <a:lnTo>
                  <a:pt x="3661645" y="0"/>
                </a:lnTo>
                <a:lnTo>
                  <a:pt x="3661645" y="3753646"/>
                </a:lnTo>
                <a:lnTo>
                  <a:pt x="0" y="375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860037">
            <a:off x="-1829539" y="1284339"/>
            <a:ext cx="7315200" cy="1380744"/>
          </a:xfrm>
          <a:custGeom>
            <a:avLst/>
            <a:gdLst/>
            <a:ahLst/>
            <a:cxnLst/>
            <a:rect l="l" t="t" r="r" b="b"/>
            <a:pathLst>
              <a:path w="7315200" h="1380744">
                <a:moveTo>
                  <a:pt x="0" y="0"/>
                </a:moveTo>
                <a:lnTo>
                  <a:pt x="7315200" y="0"/>
                </a:lnTo>
                <a:lnTo>
                  <a:pt x="7315200" y="1380744"/>
                </a:lnTo>
                <a:lnTo>
                  <a:pt x="0" y="13807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28719" y="1680886"/>
            <a:ext cx="9326438" cy="89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2"/>
              </a:lnSpc>
            </a:pPr>
            <a:r>
              <a:rPr lang="en-US" sz="4792" spc="268">
                <a:solidFill>
                  <a:srgbClr val="000000"/>
                </a:solidFill>
                <a:latin typeface="TAN Songbird"/>
              </a:rPr>
              <a:t>LSA Website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0439" y="2862065"/>
            <a:ext cx="11862997" cy="192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4596" spc="257">
                <a:solidFill>
                  <a:srgbClr val="000000"/>
                </a:solidFill>
                <a:latin typeface="Sailors Condensed"/>
              </a:rPr>
              <a:t>Find the rulebook, entry forms, district barn  info, and so much more below!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1905" y="2277131"/>
            <a:ext cx="10039683" cy="6233395"/>
            <a:chOff x="0" y="0"/>
            <a:chExt cx="3104591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9328" y="0"/>
                  </a:moveTo>
                  <a:lnTo>
                    <a:pt x="3065263" y="0"/>
                  </a:lnTo>
                  <a:cubicBezTo>
                    <a:pt x="3086983" y="0"/>
                    <a:pt x="3104591" y="17608"/>
                    <a:pt x="3104591" y="39328"/>
                  </a:cubicBezTo>
                  <a:lnTo>
                    <a:pt x="3104591" y="1888238"/>
                  </a:lnTo>
                  <a:cubicBezTo>
                    <a:pt x="3104591" y="1909958"/>
                    <a:pt x="3086983" y="1927565"/>
                    <a:pt x="3065263" y="1927565"/>
                  </a:cubicBezTo>
                  <a:lnTo>
                    <a:pt x="39328" y="1927565"/>
                  </a:lnTo>
                  <a:cubicBezTo>
                    <a:pt x="17608" y="1927565"/>
                    <a:pt x="0" y="1909958"/>
                    <a:pt x="0" y="1888238"/>
                  </a:cubicBezTo>
                  <a:lnTo>
                    <a:pt x="0" y="39328"/>
                  </a:lnTo>
                  <a:cubicBezTo>
                    <a:pt x="0" y="17608"/>
                    <a:pt x="17608" y="0"/>
                    <a:pt x="39328" y="0"/>
                  </a:cubicBezTo>
                  <a:close/>
                </a:path>
              </a:pathLst>
            </a:custGeom>
            <a:solidFill>
              <a:srgbClr val="9D93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36412" y="1776474"/>
            <a:ext cx="10415175" cy="6443623"/>
            <a:chOff x="0" y="0"/>
            <a:chExt cx="3220705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0705" cy="1992574"/>
            </a:xfrm>
            <a:custGeom>
              <a:avLst/>
              <a:gdLst/>
              <a:ahLst/>
              <a:cxnLst/>
              <a:rect l="l" t="t" r="r" b="b"/>
              <a:pathLst>
                <a:path w="3220705" h="1992574">
                  <a:moveTo>
                    <a:pt x="37910" y="0"/>
                  </a:moveTo>
                  <a:lnTo>
                    <a:pt x="3182795" y="0"/>
                  </a:lnTo>
                  <a:cubicBezTo>
                    <a:pt x="3192850" y="0"/>
                    <a:pt x="3202492" y="3994"/>
                    <a:pt x="3209602" y="11104"/>
                  </a:cubicBezTo>
                  <a:cubicBezTo>
                    <a:pt x="3216711" y="18213"/>
                    <a:pt x="3220705" y="27856"/>
                    <a:pt x="3220705" y="37910"/>
                  </a:cubicBezTo>
                  <a:lnTo>
                    <a:pt x="3220705" y="1954664"/>
                  </a:lnTo>
                  <a:cubicBezTo>
                    <a:pt x="3220705" y="1964719"/>
                    <a:pt x="3216711" y="1974361"/>
                    <a:pt x="3209602" y="1981471"/>
                  </a:cubicBezTo>
                  <a:cubicBezTo>
                    <a:pt x="3202492" y="1988580"/>
                    <a:pt x="3192850" y="1992574"/>
                    <a:pt x="3182795" y="1992574"/>
                  </a:cubicBezTo>
                  <a:lnTo>
                    <a:pt x="37910" y="1992574"/>
                  </a:lnTo>
                  <a:cubicBezTo>
                    <a:pt x="27856" y="1992574"/>
                    <a:pt x="18213" y="1988580"/>
                    <a:pt x="11104" y="1981471"/>
                  </a:cubicBezTo>
                  <a:cubicBezTo>
                    <a:pt x="3994" y="1974361"/>
                    <a:pt x="0" y="1964719"/>
                    <a:pt x="0" y="1954664"/>
                  </a:cubicBezTo>
                  <a:lnTo>
                    <a:pt x="0" y="37910"/>
                  </a:lnTo>
                  <a:cubicBezTo>
                    <a:pt x="0" y="27856"/>
                    <a:pt x="3994" y="18213"/>
                    <a:pt x="11104" y="11104"/>
                  </a:cubicBezTo>
                  <a:cubicBezTo>
                    <a:pt x="18213" y="3994"/>
                    <a:pt x="27856" y="0"/>
                    <a:pt x="37910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37363" y="227713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4901567" y="-224276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51588" y="2566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63028" y="2026760"/>
            <a:ext cx="8161944" cy="186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4800" spc="268">
                <a:solidFill>
                  <a:srgbClr val="000000"/>
                </a:solidFill>
                <a:latin typeface="TAN Songbird"/>
              </a:rPr>
              <a:t>Join our Remind!!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3303" y="4441598"/>
            <a:ext cx="9581393" cy="356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ailors Condensed"/>
              </a:rPr>
              <a:t>Text the number 81010 with the message @cwffa2024</a:t>
            </a:r>
          </a:p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ailors Condensed"/>
              </a:rPr>
              <a:t>Please put your real first and last name and designate if you are the student or parent.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Sailors Condense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02666" y="84862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9079" y="3248084"/>
            <a:ext cx="16357308" cy="55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September 14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 Forms and payment due for lambs, goats, and hogs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October 4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 Draw for selection numbers at the Exhibit Center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October 5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 Goat Selection at Exhibit Center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October 6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 Lamb Selection at Exhibit Center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October 7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 Pig Selection at Exhibit Center 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November 1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-Deadline for Breeding Rabbit Ownership/Class 4 Horticulture started/ Heifer Registration</a:t>
            </a:r>
          </a:p>
          <a:p>
            <a:pPr marL="872520" lvl="1" indent="-436260">
              <a:lnSpc>
                <a:spcPts val="4364"/>
              </a:lnSpc>
              <a:buFont typeface="Arial"/>
              <a:buChar char="•"/>
            </a:pPr>
            <a:r>
              <a:rPr lang="en-US" sz="4041" u="sng" spc="226">
                <a:solidFill>
                  <a:srgbClr val="000000"/>
                </a:solidFill>
                <a:latin typeface="Arimo Bold"/>
              </a:rPr>
              <a:t>January 31-February 3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-</a:t>
            </a:r>
            <a:r>
              <a:rPr lang="en-US" sz="4041" spc="226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041" spc="226">
                <a:solidFill>
                  <a:srgbClr val="000000"/>
                </a:solidFill>
                <a:latin typeface="Arimo"/>
              </a:rPr>
              <a:t>Livestock Show </a:t>
            </a:r>
          </a:p>
          <a:p>
            <a:pPr algn="ctr">
              <a:lnSpc>
                <a:spcPts val="4364"/>
              </a:lnSpc>
            </a:pPr>
            <a:endParaRPr lang="en-US" sz="4041" spc="226">
              <a:solidFill>
                <a:srgbClr val="000000"/>
              </a:solidFill>
              <a:latin typeface="Arim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83964" y="1620669"/>
            <a:ext cx="2187490" cy="1386160"/>
          </a:xfrm>
          <a:custGeom>
            <a:avLst/>
            <a:gdLst/>
            <a:ahLst/>
            <a:cxnLst/>
            <a:rect l="l" t="t" r="r" b="b"/>
            <a:pathLst>
              <a:path w="2187490" h="1386160">
                <a:moveTo>
                  <a:pt x="0" y="0"/>
                </a:moveTo>
                <a:lnTo>
                  <a:pt x="2187490" y="0"/>
                </a:lnTo>
                <a:lnTo>
                  <a:pt x="2187490" y="1386160"/>
                </a:lnTo>
                <a:lnTo>
                  <a:pt x="0" y="1386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22433" y="1792340"/>
            <a:ext cx="9010600" cy="87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Important Dates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656561" y="151745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49720" y="5143500"/>
            <a:ext cx="14740960" cy="4369954"/>
            <a:chOff x="0" y="0"/>
            <a:chExt cx="11413167" cy="33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13167" cy="3383431"/>
            </a:xfrm>
            <a:custGeom>
              <a:avLst/>
              <a:gdLst/>
              <a:ahLst/>
              <a:cxnLst/>
              <a:rect l="l" t="t" r="r" b="b"/>
              <a:pathLst>
                <a:path w="11413167" h="3383431">
                  <a:moveTo>
                    <a:pt x="11288707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288707" y="0"/>
                  </a:lnTo>
                  <a:cubicBezTo>
                    <a:pt x="11357287" y="0"/>
                    <a:pt x="11413167" y="55880"/>
                    <a:pt x="11413167" y="124460"/>
                  </a:cubicBezTo>
                  <a:lnTo>
                    <a:pt x="11413167" y="3258971"/>
                  </a:lnTo>
                  <a:cubicBezTo>
                    <a:pt x="11413167" y="3327551"/>
                    <a:pt x="11357287" y="3383431"/>
                    <a:pt x="11288707" y="3383431"/>
                  </a:cubicBezTo>
                </a:path>
              </a:pathLst>
            </a:custGeom>
            <a:solidFill>
              <a:srgbClr val="9D93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532424" y="4323582"/>
            <a:ext cx="3388048" cy="4369954"/>
            <a:chOff x="0" y="0"/>
            <a:chExt cx="2623191" cy="3383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rot="-5400000">
            <a:off x="13110433" y="1486939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67528" y="4323582"/>
            <a:ext cx="3388048" cy="4369954"/>
            <a:chOff x="0" y="0"/>
            <a:chExt cx="2623191" cy="3383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3191" cy="3383431"/>
            </a:xfrm>
            <a:custGeom>
              <a:avLst/>
              <a:gdLst/>
              <a:ahLst/>
              <a:cxnLst/>
              <a:rect l="l" t="t" r="r" b="b"/>
              <a:pathLst>
                <a:path w="2623191" h="338343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73520" y="2502584"/>
            <a:ext cx="14893360" cy="6755716"/>
            <a:chOff x="0" y="0"/>
            <a:chExt cx="11531162" cy="52306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31163" cy="5230604"/>
            </a:xfrm>
            <a:custGeom>
              <a:avLst/>
              <a:gdLst/>
              <a:ahLst/>
              <a:cxnLst/>
              <a:rect l="l" t="t" r="r" b="b"/>
              <a:pathLst>
                <a:path w="11531163" h="5230604">
                  <a:moveTo>
                    <a:pt x="11406702" y="5230603"/>
                  </a:moveTo>
                  <a:lnTo>
                    <a:pt x="124460" y="5230603"/>
                  </a:lnTo>
                  <a:cubicBezTo>
                    <a:pt x="55880" y="5230603"/>
                    <a:pt x="0" y="5174723"/>
                    <a:pt x="0" y="5106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06702" y="0"/>
                  </a:lnTo>
                  <a:cubicBezTo>
                    <a:pt x="11475283" y="0"/>
                    <a:pt x="11531163" y="55880"/>
                    <a:pt x="11531163" y="124460"/>
                  </a:cubicBezTo>
                  <a:lnTo>
                    <a:pt x="11531163" y="5106143"/>
                  </a:lnTo>
                  <a:cubicBezTo>
                    <a:pt x="11531163" y="5174723"/>
                    <a:pt x="11475283" y="5230604"/>
                    <a:pt x="11406702" y="5230604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101557" y="1279699"/>
            <a:ext cx="14084886" cy="89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TAN Songbird"/>
              </a:rPr>
              <a:t>Expectations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2882" y="2902197"/>
            <a:ext cx="14917798" cy="635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This is a family effort!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Students must feed their project twice a day!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Students must clean their animal’s pen no less than once every day and area around pen swept and kept clean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Maintain a regular regime when feeding!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Exercise and training is a must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 Bold"/>
              </a:rPr>
              <a:t>Responsibility, leadership, time management, budgeting are all gained from their experience with an SAE ( Supervised Agriculture Experience).  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664" y="1963790"/>
            <a:ext cx="16016344" cy="6914806"/>
            <a:chOff x="0" y="0"/>
            <a:chExt cx="4464702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702" cy="1927565"/>
            </a:xfrm>
            <a:custGeom>
              <a:avLst/>
              <a:gdLst/>
              <a:ahLst/>
              <a:cxnLst/>
              <a:rect l="l" t="t" r="r" b="b"/>
              <a:pathLst>
                <a:path w="4464702" h="1927565">
                  <a:moveTo>
                    <a:pt x="24652" y="0"/>
                  </a:moveTo>
                  <a:lnTo>
                    <a:pt x="4440050" y="0"/>
                  </a:lnTo>
                  <a:cubicBezTo>
                    <a:pt x="4453665" y="0"/>
                    <a:pt x="4464702" y="11037"/>
                    <a:pt x="4464702" y="24652"/>
                  </a:cubicBezTo>
                  <a:lnTo>
                    <a:pt x="4464702" y="1902913"/>
                  </a:lnTo>
                  <a:cubicBezTo>
                    <a:pt x="4464702" y="1916528"/>
                    <a:pt x="4453665" y="1927565"/>
                    <a:pt x="4440050" y="1927565"/>
                  </a:cubicBezTo>
                  <a:lnTo>
                    <a:pt x="24652" y="1927565"/>
                  </a:lnTo>
                  <a:cubicBezTo>
                    <a:pt x="11037" y="1927565"/>
                    <a:pt x="0" y="1916528"/>
                    <a:pt x="0" y="1902913"/>
                  </a:cubicBezTo>
                  <a:lnTo>
                    <a:pt x="0" y="24652"/>
                  </a:lnTo>
                  <a:cubicBezTo>
                    <a:pt x="0" y="11037"/>
                    <a:pt x="11037" y="0"/>
                    <a:pt x="24652" y="0"/>
                  </a:cubicBezTo>
                  <a:close/>
                </a:path>
              </a:pathLst>
            </a:custGeom>
            <a:solidFill>
              <a:srgbClr val="E668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1992" y="1569493"/>
            <a:ext cx="16484016" cy="7148015"/>
            <a:chOff x="0" y="0"/>
            <a:chExt cx="4595070" cy="19925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5070" cy="1992574"/>
            </a:xfrm>
            <a:custGeom>
              <a:avLst/>
              <a:gdLst/>
              <a:ahLst/>
              <a:cxnLst/>
              <a:rect l="l" t="t" r="r" b="b"/>
              <a:pathLst>
                <a:path w="4595070" h="1992574">
                  <a:moveTo>
                    <a:pt x="23953" y="0"/>
                  </a:moveTo>
                  <a:lnTo>
                    <a:pt x="4571117" y="0"/>
                  </a:lnTo>
                  <a:cubicBezTo>
                    <a:pt x="4584346" y="0"/>
                    <a:pt x="4595070" y="10724"/>
                    <a:pt x="4595070" y="23953"/>
                  </a:cubicBezTo>
                  <a:lnTo>
                    <a:pt x="4595070" y="1968622"/>
                  </a:lnTo>
                  <a:cubicBezTo>
                    <a:pt x="4595070" y="1981850"/>
                    <a:pt x="4584346" y="1992574"/>
                    <a:pt x="4571117" y="1992574"/>
                  </a:cubicBezTo>
                  <a:lnTo>
                    <a:pt x="23953" y="1992574"/>
                  </a:lnTo>
                  <a:cubicBezTo>
                    <a:pt x="10724" y="1992574"/>
                    <a:pt x="0" y="1981850"/>
                    <a:pt x="0" y="1968622"/>
                  </a:cubicBezTo>
                  <a:lnTo>
                    <a:pt x="0" y="23953"/>
                  </a:lnTo>
                  <a:cubicBezTo>
                    <a:pt x="0" y="10724"/>
                    <a:pt x="10724" y="0"/>
                    <a:pt x="23953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12213" y="1792340"/>
            <a:ext cx="12863574" cy="179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</a:pPr>
            <a:r>
              <a:rPr lang="en-US" sz="4630" spc="259">
                <a:solidFill>
                  <a:srgbClr val="000000"/>
                </a:solidFill>
                <a:latin typeface="TAN Songbird"/>
              </a:rPr>
              <a:t>What are Livestock Animals?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38180" y="4682466"/>
            <a:ext cx="12611640" cy="255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"/>
              </a:rPr>
              <a:t>Livestock are domesticated animals raised in an agricultural setting to produce labor and commodities such as meat, eggs, milk, fur, leather, and wool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THIS IS A TERMINAL SHOW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1905" y="2277131"/>
            <a:ext cx="10039683" cy="6233395"/>
            <a:chOff x="0" y="0"/>
            <a:chExt cx="3104591" cy="192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4591" cy="1927565"/>
            </a:xfrm>
            <a:custGeom>
              <a:avLst/>
              <a:gdLst/>
              <a:ahLst/>
              <a:cxnLst/>
              <a:rect l="l" t="t" r="r" b="b"/>
              <a:pathLst>
                <a:path w="3104591" h="1927565">
                  <a:moveTo>
                    <a:pt x="39328" y="0"/>
                  </a:moveTo>
                  <a:lnTo>
                    <a:pt x="3065263" y="0"/>
                  </a:lnTo>
                  <a:cubicBezTo>
                    <a:pt x="3086983" y="0"/>
                    <a:pt x="3104591" y="17608"/>
                    <a:pt x="3104591" y="39328"/>
                  </a:cubicBezTo>
                  <a:lnTo>
                    <a:pt x="3104591" y="1888238"/>
                  </a:lnTo>
                  <a:cubicBezTo>
                    <a:pt x="3104591" y="1909958"/>
                    <a:pt x="3086983" y="1927565"/>
                    <a:pt x="3065263" y="1927565"/>
                  </a:cubicBezTo>
                  <a:lnTo>
                    <a:pt x="39328" y="1927565"/>
                  </a:lnTo>
                  <a:cubicBezTo>
                    <a:pt x="17608" y="1927565"/>
                    <a:pt x="0" y="1909958"/>
                    <a:pt x="0" y="1888238"/>
                  </a:cubicBezTo>
                  <a:lnTo>
                    <a:pt x="0" y="39328"/>
                  </a:lnTo>
                  <a:cubicBezTo>
                    <a:pt x="0" y="17608"/>
                    <a:pt x="17608" y="0"/>
                    <a:pt x="39328" y="0"/>
                  </a:cubicBezTo>
                  <a:close/>
                </a:path>
              </a:pathLst>
            </a:custGeom>
            <a:solidFill>
              <a:srgbClr val="9D93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37363" y="2277131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4901567" y="-224276"/>
            <a:ext cx="8199674" cy="8229600"/>
          </a:xfrm>
          <a:custGeom>
            <a:avLst/>
            <a:gdLst/>
            <a:ahLst/>
            <a:cxnLst/>
            <a:rect l="l" t="t" r="r" b="b"/>
            <a:pathLst>
              <a:path w="8199674" h="8229600">
                <a:moveTo>
                  <a:pt x="0" y="0"/>
                </a:moveTo>
                <a:lnTo>
                  <a:pt x="8199674" y="0"/>
                </a:lnTo>
                <a:lnTo>
                  <a:pt x="8199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26406" y="1776474"/>
            <a:ext cx="13565011" cy="6443623"/>
            <a:chOff x="0" y="0"/>
            <a:chExt cx="4194735" cy="19925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94735" cy="1992574"/>
            </a:xfrm>
            <a:custGeom>
              <a:avLst/>
              <a:gdLst/>
              <a:ahLst/>
              <a:cxnLst/>
              <a:rect l="l" t="t" r="r" b="b"/>
              <a:pathLst>
                <a:path w="4194735" h="1992574">
                  <a:moveTo>
                    <a:pt x="29107" y="0"/>
                  </a:moveTo>
                  <a:lnTo>
                    <a:pt x="4165628" y="0"/>
                  </a:lnTo>
                  <a:cubicBezTo>
                    <a:pt x="4181704" y="0"/>
                    <a:pt x="4194735" y="13032"/>
                    <a:pt x="4194735" y="29107"/>
                  </a:cubicBezTo>
                  <a:lnTo>
                    <a:pt x="4194735" y="1963467"/>
                  </a:lnTo>
                  <a:cubicBezTo>
                    <a:pt x="4194735" y="1979543"/>
                    <a:pt x="4181704" y="1992574"/>
                    <a:pt x="4165628" y="1992574"/>
                  </a:cubicBezTo>
                  <a:lnTo>
                    <a:pt x="29107" y="1992574"/>
                  </a:lnTo>
                  <a:cubicBezTo>
                    <a:pt x="13032" y="1992574"/>
                    <a:pt x="0" y="1979543"/>
                    <a:pt x="0" y="1963467"/>
                  </a:cubicBezTo>
                  <a:lnTo>
                    <a:pt x="0" y="29107"/>
                  </a:lnTo>
                  <a:cubicBezTo>
                    <a:pt x="0" y="13032"/>
                    <a:pt x="13032" y="0"/>
                    <a:pt x="2910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351588" y="2566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79806" y="2105681"/>
            <a:ext cx="10528388" cy="90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4800" spc="268">
                <a:solidFill>
                  <a:srgbClr val="000000"/>
                </a:solidFill>
                <a:latin typeface="TAN Songbird"/>
              </a:rPr>
              <a:t>Premium Auction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0051" y="3292989"/>
            <a:ext cx="12697720" cy="471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</a:rPr>
              <a:t>All grand and reserve market champions and horticulture projects must sell in the premium sale. A student may only sell a maximum of two projects in the premium sale on the sale date. The only exception will be if a student has more than two champions.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</a:rPr>
              <a:t>The grand and reserve horticulture projects will also sell in the premium sale.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</a:rPr>
              <a:t>“Up to 25%, with a minimum of 10 and a maximum of 25 animals per market division, will sell in the premium auction”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mo"/>
              </a:rPr>
              <a:t>We encourage all students to invite MANY buyers out to our sale. This greatly helps YOU out ultimately.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Arimo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02666" y="8486220"/>
            <a:ext cx="3450637" cy="1544160"/>
          </a:xfrm>
          <a:custGeom>
            <a:avLst/>
            <a:gdLst/>
            <a:ahLst/>
            <a:cxnLst/>
            <a:rect l="l" t="t" r="r" b="b"/>
            <a:pathLst>
              <a:path w="3450637" h="1544160">
                <a:moveTo>
                  <a:pt x="0" y="0"/>
                </a:moveTo>
                <a:lnTo>
                  <a:pt x="3450637" y="0"/>
                </a:lnTo>
                <a:lnTo>
                  <a:pt x="3450637" y="1544160"/>
                </a:lnTo>
                <a:lnTo>
                  <a:pt x="0" y="154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Custom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Canva Sans Bold</vt:lpstr>
      <vt:lpstr>Arimo Bold</vt:lpstr>
      <vt:lpstr>TAN Songbird</vt:lpstr>
      <vt:lpstr>Arial</vt:lpstr>
      <vt:lpstr>Sailors Condensed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CFISD LIVESTOCK SHOW</dc:title>
  <dc:creator>Courtney Shepherd</dc:creator>
  <cp:lastModifiedBy>Courtney Shepherd</cp:lastModifiedBy>
  <cp:revision>1</cp:revision>
  <dcterms:created xsi:type="dcterms:W3CDTF">2006-08-16T00:00:00Z</dcterms:created>
  <dcterms:modified xsi:type="dcterms:W3CDTF">2023-08-31T17:00:54Z</dcterms:modified>
  <dc:identifier>DAFrz6nlEfA</dc:identifier>
</cp:coreProperties>
</file>